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28"/>
  </p:notesMasterIdLst>
  <p:sldIdLst>
    <p:sldId id="258" r:id="rId3"/>
    <p:sldId id="280" r:id="rId4"/>
    <p:sldId id="305" r:id="rId5"/>
    <p:sldId id="318" r:id="rId6"/>
    <p:sldId id="315" r:id="rId7"/>
    <p:sldId id="311" r:id="rId8"/>
    <p:sldId id="288" r:id="rId9"/>
    <p:sldId id="306" r:id="rId10"/>
    <p:sldId id="290" r:id="rId11"/>
    <p:sldId id="291" r:id="rId12"/>
    <p:sldId id="319" r:id="rId13"/>
    <p:sldId id="307" r:id="rId14"/>
    <p:sldId id="317" r:id="rId15"/>
    <p:sldId id="314" r:id="rId16"/>
    <p:sldId id="297" r:id="rId17"/>
    <p:sldId id="299" r:id="rId18"/>
    <p:sldId id="300" r:id="rId19"/>
    <p:sldId id="320" r:id="rId20"/>
    <p:sldId id="313" r:id="rId21"/>
    <p:sldId id="303" r:id="rId22"/>
    <p:sldId id="304" r:id="rId23"/>
    <p:sldId id="275" r:id="rId24"/>
    <p:sldId id="312" r:id="rId25"/>
    <p:sldId id="294" r:id="rId26"/>
    <p:sldId id="295" r:id="rId27"/>
  </p:sldIdLst>
  <p:sldSz cx="9144000" cy="6858000" type="screen4x3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宇" initials="WYu" lastIdx="7" clrIdx="0">
    <p:extLst>
      <p:ext uri="{19B8F6BF-5375-455C-9EA6-DF929625EA0E}">
        <p15:presenceInfo xmlns:p15="http://schemas.microsoft.com/office/powerpoint/2012/main" userId="王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120"/>
    <a:srgbClr val="D95319"/>
    <a:srgbClr val="0273BE"/>
    <a:srgbClr val="352FAF"/>
    <a:srgbClr val="170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405" autoAdjust="0"/>
  </p:normalViewPr>
  <p:slideViewPr>
    <p:cSldViewPr snapToGrid="0">
      <p:cViewPr varScale="1">
        <p:scale>
          <a:sx n="88" d="100"/>
          <a:sy n="88" d="100"/>
        </p:scale>
        <p:origin x="22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86"/>
    </p:cViewPr>
  </p:sorterViewPr>
  <p:notesViewPr>
    <p:cSldViewPr snapToGrid="0">
      <p:cViewPr>
        <p:scale>
          <a:sx n="75" d="100"/>
          <a:sy n="75" d="100"/>
        </p:scale>
        <p:origin x="4008" y="1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6A3D1-0725-4122-A1FA-DAFE2FAB4D8D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F374B-71FC-4EA7-A0E8-F5CCB82DF5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4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各位参会的专家老师和同学，大家上午好。很高兴来参加这</a:t>
            </a:r>
            <a:r>
              <a:rPr lang="zh-CN" altLang="en-US" dirty="0" smtClean="0"/>
              <a:t>次会议，</a:t>
            </a:r>
            <a:r>
              <a:rPr lang="zh-CN" altLang="en-US" baseline="0" dirty="0" smtClean="0"/>
              <a:t> 下面是我们工作组对</a:t>
            </a:r>
            <a:r>
              <a:rPr lang="en-US" altLang="zh-CN" baseline="0" dirty="0" smtClean="0"/>
              <a:t>CEPC</a:t>
            </a:r>
            <a:r>
              <a:rPr lang="zh-CN" altLang="en-US" baseline="0" dirty="0" smtClean="0"/>
              <a:t>强子量能器</a:t>
            </a:r>
            <a:r>
              <a:rPr lang="en-US" altLang="zh-CN" baseline="0" dirty="0" smtClean="0"/>
              <a:t>GEM</a:t>
            </a:r>
            <a:r>
              <a:rPr lang="zh-CN" altLang="en-US" baseline="0" dirty="0" smtClean="0"/>
              <a:t>方案预研的工作情况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908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这是这次报告的主要内容，首先是背景介绍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96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研究的主要目的是为</a:t>
            </a:r>
            <a:r>
              <a:rPr lang="en-US" altLang="zh-CN" dirty="0" smtClean="0"/>
              <a:t>CEPC</a:t>
            </a:r>
            <a:r>
              <a:rPr lang="zh-CN" altLang="en-US" dirty="0" smtClean="0"/>
              <a:t>强子量能器提供一种可行的读出方案。为了满足</a:t>
            </a:r>
            <a:r>
              <a:rPr lang="en-US" altLang="zh-CN" dirty="0" smtClean="0"/>
              <a:t>CEPC</a:t>
            </a:r>
            <a:r>
              <a:rPr lang="zh-CN" altLang="en-US" dirty="0" smtClean="0"/>
              <a:t>要求的</a:t>
            </a:r>
            <a:r>
              <a:rPr lang="en-US" altLang="zh-CN" dirty="0" smtClean="0"/>
              <a:t>jet</a:t>
            </a:r>
            <a:r>
              <a:rPr lang="zh-CN" altLang="en-US" dirty="0" smtClean="0"/>
              <a:t>能量分辨，需要更高能量分辨率的强子量能器，即取样型量能器。这是</a:t>
            </a:r>
            <a:r>
              <a:rPr lang="en-US" altLang="zh-CN" dirty="0" smtClean="0"/>
              <a:t>ILC</a:t>
            </a:r>
            <a:r>
              <a:rPr lang="zh-CN" altLang="en-US" smtClean="0"/>
              <a:t>对取样型量能器提供的一些可能的方向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28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697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477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70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F374B-71FC-4EA7-A0E8-F5CCB82DF51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638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5649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228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56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448656"/>
            <a:ext cx="7270986" cy="4420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95259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597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76928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9698"/>
            <a:ext cx="8229600" cy="517223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70000"/>
              <a:buFont typeface="Calibri" panose="020F050202020403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extLst/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>
          <a:xfrm>
            <a:off x="7572375" y="6408740"/>
            <a:ext cx="107473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>
          <a:xfrm>
            <a:off x="457200" y="6381932"/>
            <a:ext cx="3159125" cy="365125"/>
          </a:xfrm>
        </p:spPr>
        <p:txBody>
          <a:bodyPr/>
          <a:lstStyle>
            <a:lvl1pPr algn="l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39631-49CD-487E-A955-9C3740CF100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68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56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092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1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0845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21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30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49488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996"/>
            <a:ext cx="7886700" cy="506537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37789" y="633937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065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157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128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924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342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4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996"/>
            <a:ext cx="7886700" cy="23116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37789" y="633937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8650" y="3708699"/>
            <a:ext cx="7886700" cy="22400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963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245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60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70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43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782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1E83E7-BF4F-4EA8-89C7-22E627A5D1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091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4481347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think-cell Slide" r:id="rId17" imgW="384" imgH="384" progId="TCLayout.ActiveDocument.1">
                  <p:embed/>
                </p:oleObj>
              </mc:Choice>
              <mc:Fallback>
                <p:oleObj name="think-cell Slide" r:id="rId17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263" y="211659"/>
            <a:ext cx="5239137" cy="610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Title Placeholder 1"/>
          <p:cNvSpPr txBox="1">
            <a:spLocks/>
          </p:cNvSpPr>
          <p:nvPr userDrawn="1"/>
        </p:nvSpPr>
        <p:spPr>
          <a:xfrm>
            <a:off x="628650" y="1499191"/>
            <a:ext cx="7886700" cy="4645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6100" y="6416222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51E83E7-BF4F-4EA8-89C7-22E627A5D1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26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8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14"/>
          <a:srcRect l="61489" t="25058" r="12143" b="25081"/>
          <a:stretch/>
        </p:blipFill>
        <p:spPr>
          <a:xfrm>
            <a:off x="6115050" y="1870075"/>
            <a:ext cx="2420296" cy="2420296"/>
          </a:xfrm>
          <a:prstGeom prst="ellipse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20DA0-8741-4758-9AC6-66EE5E1DC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10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7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6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emf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emf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0" y="4081463"/>
            <a:ext cx="9144000" cy="357187"/>
          </a:xfrm>
          <a:prstGeom prst="rect">
            <a:avLst/>
          </a:prstGeom>
          <a:solidFill>
            <a:srgbClr val="004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75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6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7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TextBox 27"/>
          <p:cNvSpPr txBox="1">
            <a:spLocks noChangeArrowheads="1"/>
          </p:cNvSpPr>
          <p:nvPr/>
        </p:nvSpPr>
        <p:spPr bwMode="auto">
          <a:xfrm>
            <a:off x="1656514" y="2546381"/>
            <a:ext cx="5830972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CEPC</a:t>
            </a:r>
            <a:r>
              <a:rPr lang="zh-CN" altLang="en-US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强子量能器</a:t>
            </a:r>
            <a:r>
              <a:rPr lang="en-US" altLang="zh-CN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GEM</a:t>
            </a:r>
            <a:r>
              <a:rPr lang="zh-CN" altLang="en-US" sz="4400" b="1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方案预研</a:t>
            </a:r>
            <a:r>
              <a:rPr lang="zh-CN" altLang="en-US" sz="4400" b="1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进展</a:t>
            </a:r>
            <a:endParaRPr lang="zh-CN" altLang="en-US" sz="1400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0" name="TextBox 28"/>
          <p:cNvSpPr txBox="1">
            <a:spLocks noChangeArrowheads="1"/>
          </p:cNvSpPr>
          <p:nvPr/>
        </p:nvSpPr>
        <p:spPr bwMode="auto">
          <a:xfrm>
            <a:off x="1711228" y="5150427"/>
            <a:ext cx="590045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王宇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刘树彬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洪道金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刘建北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封常青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周</a:t>
            </a:r>
            <a:r>
              <a:rPr lang="zh-CN" altLang="en-US" sz="2000" dirty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意</a:t>
            </a:r>
            <a:endParaRPr lang="en-US" altLang="zh-CN" sz="2000" dirty="0" smtClean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核探测与核电子学国家实验室</a:t>
            </a:r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(USTC)</a:t>
            </a:r>
          </a:p>
          <a:p>
            <a:pPr algn="ctr"/>
            <a:r>
              <a:rPr lang="en-US" altLang="zh-CN" sz="2000" dirty="0" smtClean="0">
                <a:solidFill>
                  <a:srgbClr val="00417C"/>
                </a:solidFill>
                <a:latin typeface="微软雅黑" pitchFamily="34" charset="-122"/>
                <a:ea typeface="微软雅黑" pitchFamily="34" charset="-122"/>
              </a:rPr>
              <a:t>2017.11.12</a:t>
            </a:r>
            <a:endParaRPr lang="zh-CN" altLang="en-US" sz="2000" dirty="0">
              <a:solidFill>
                <a:srgbClr val="00417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2" name="矩形 10"/>
          <p:cNvSpPr>
            <a:spLocks noChangeArrowheads="1"/>
          </p:cNvSpPr>
          <p:nvPr/>
        </p:nvSpPr>
        <p:spPr bwMode="auto">
          <a:xfrm>
            <a:off x="3330169" y="4108422"/>
            <a:ext cx="26773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中国科学技术大学 近代物理系  </a:t>
            </a:r>
          </a:p>
        </p:txBody>
      </p:sp>
      <p:sp>
        <p:nvSpPr>
          <p:cNvPr id="3084" name="矩形 12"/>
          <p:cNvSpPr>
            <a:spLocks noChangeArrowheads="1"/>
          </p:cNvSpPr>
          <p:nvPr/>
        </p:nvSpPr>
        <p:spPr bwMode="auto">
          <a:xfrm>
            <a:off x="4000500" y="1987550"/>
            <a:ext cx="133667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添加您的校徽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561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541">
        <p:cut/>
      </p:transition>
    </mc:Choice>
    <mc:Fallback xmlns="">
      <p:transition advTm="1541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541594" y="1354870"/>
            <a:ext cx="5206621" cy="2923262"/>
          </a:xfrm>
        </p:spPr>
        <p:txBody>
          <a:bodyPr/>
          <a:lstStyle/>
          <a:p>
            <a:r>
              <a:rPr lang="zh-CN" altLang="en-US" dirty="0"/>
              <a:t>阳极读出板</a:t>
            </a:r>
            <a:r>
              <a:rPr lang="zh-CN" altLang="en-US" dirty="0" smtClean="0"/>
              <a:t>：</a:t>
            </a:r>
            <a:r>
              <a:rPr lang="en-US" altLang="zh-CN" dirty="0" smtClean="0"/>
              <a:t>30</a:t>
            </a:r>
            <a:r>
              <a:rPr lang="zh-CN" altLang="en-US" dirty="0" smtClean="0"/>
              <a:t>*</a:t>
            </a:r>
            <a:r>
              <a:rPr lang="en-US" altLang="zh-CN" dirty="0" smtClean="0"/>
              <a:t>30cm2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大小</a:t>
            </a:r>
            <a:r>
              <a:rPr lang="en-US" altLang="zh-CN" dirty="0" smtClean="0"/>
              <a:t>1cm2</a:t>
            </a:r>
          </a:p>
          <a:p>
            <a:r>
              <a:rPr lang="en-US" altLang="zh-CN" dirty="0" smtClean="0"/>
              <a:t>FEB</a:t>
            </a:r>
            <a:r>
              <a:rPr lang="zh-CN" altLang="en-US" dirty="0" smtClean="0"/>
              <a:t>板：集成多片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，用菊花链的形式连接。</a:t>
            </a:r>
          </a:p>
          <a:p>
            <a:r>
              <a:rPr lang="en-US" altLang="zh-CN" dirty="0" smtClean="0"/>
              <a:t>DIF</a:t>
            </a:r>
            <a:r>
              <a:rPr lang="zh-CN" altLang="en-US" dirty="0"/>
              <a:t>板</a:t>
            </a:r>
            <a:r>
              <a:rPr lang="zh-CN" altLang="en-US" dirty="0" smtClean="0"/>
              <a:t>：控制、数据采集、刻度。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</a:t>
            </a:r>
            <a:r>
              <a:rPr lang="zh-CN" altLang="en-US" dirty="0" smtClean="0"/>
              <a:t>阶段方案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3" y="4510114"/>
            <a:ext cx="6987654" cy="1981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5" r="11781" b="2002"/>
          <a:stretch/>
        </p:blipFill>
        <p:spPr>
          <a:xfrm>
            <a:off x="247263" y="1318880"/>
            <a:ext cx="3120939" cy="2959252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7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方案介绍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GEM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半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数字化读出芯片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读出方案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第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一阶段设计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总结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下一步方案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0.5m × 1mGEM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探测器研制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探测器与电子学集成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67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芯片阈值测试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08" y="1211856"/>
            <a:ext cx="3132508" cy="24607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859503"/>
              </p:ext>
            </p:extLst>
          </p:nvPr>
        </p:nvGraphicFramePr>
        <p:xfrm>
          <a:off x="1222983" y="4098626"/>
          <a:ext cx="6588852" cy="1045772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844372"/>
                <a:gridCol w="2004866"/>
                <a:gridCol w="969529"/>
                <a:gridCol w="1246538"/>
                <a:gridCol w="1523547"/>
              </a:tblGrid>
              <a:tr h="261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DAC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增益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(mV/DAC Unit)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Vref (V)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非线性误差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chemeClr val="tx1"/>
                          </a:solidFill>
                          <a:effectLst/>
                        </a:rPr>
                        <a:t>线性范围（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）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DAC0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2.16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0.002%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0.83~2.736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2.13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0.001%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0.83~2.73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DAC2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2.14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0.001%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0.83~2.747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716" y="1237132"/>
            <a:ext cx="3167818" cy="24577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573327"/>
              </p:ext>
            </p:extLst>
          </p:nvPr>
        </p:nvGraphicFramePr>
        <p:xfrm>
          <a:off x="1222981" y="5564280"/>
          <a:ext cx="6588854" cy="1005249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855296"/>
                <a:gridCol w="1983565"/>
                <a:gridCol w="972220"/>
                <a:gridCol w="1249999"/>
                <a:gridCol w="1527774"/>
              </a:tblGrid>
              <a:tr h="2737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DAC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增益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(mV/DAC Unit)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</a:rPr>
                        <a:t>Vref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(V)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非线性误差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线性范围（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）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76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DAC0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1.41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0.000%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0.93~2.370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76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1.41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0.000%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0.93~2.373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76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DAC2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1.41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0.000%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0.93~2.373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817059" y="3704019"/>
            <a:ext cx="5197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3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DAC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的测试结果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参考电流在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7.8μA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条件下）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17059" y="5188957"/>
            <a:ext cx="5197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3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DAC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的测试结果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参考电流在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3.9μA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条件下）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41715" y="2920448"/>
            <a:ext cx="176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7.8</a:t>
            </a:r>
            <a:r>
              <a:rPr lang="el-GR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μ</a:t>
            </a:r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A(DAC0)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64328" y="2920448"/>
            <a:ext cx="176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3.9</a:t>
            </a:r>
            <a:r>
              <a:rPr lang="el-GR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μ</a:t>
            </a:r>
            <a:r>
              <a:rPr lang="en-US" altLang="zh-CN" sz="2400" kern="1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A(DAC0)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445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半数字化芯片刻度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47263" y="1265323"/>
            <a:ext cx="43781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半数字读出芯片自刻度系统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利用半数字化芯片自身比较器刻度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自动化完成批量芯片刻度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487" y="1265323"/>
            <a:ext cx="4289077" cy="2232000"/>
          </a:xfrm>
          <a:prstGeom prst="rect">
            <a:avLst/>
          </a:prstGeom>
        </p:spPr>
      </p:pic>
      <p:pic>
        <p:nvPicPr>
          <p:cNvPr id="7" name="Picture 2" descr="S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151" y="3500415"/>
            <a:ext cx="3785276" cy="28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下箭头 7"/>
          <p:cNvSpPr/>
          <p:nvPr/>
        </p:nvSpPr>
        <p:spPr>
          <a:xfrm>
            <a:off x="6434312" y="3275790"/>
            <a:ext cx="437626" cy="631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27" y="3907626"/>
            <a:ext cx="3503884" cy="237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4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噪声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刻度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14</a:t>
            </a:fld>
            <a:endParaRPr lang="zh-CN" altLang="en-US"/>
          </a:p>
        </p:txBody>
      </p: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630070" y="1390133"/>
            <a:ext cx="3385073" cy="2880000"/>
            <a:chOff x="2734341" y="2036595"/>
            <a:chExt cx="3610920" cy="307214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9" r="7098"/>
            <a:stretch>
              <a:fillRect/>
            </a:stretch>
          </p:blipFill>
          <p:spPr>
            <a:xfrm>
              <a:off x="2734341" y="2036595"/>
              <a:ext cx="3610920" cy="3072149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3318991" y="2772450"/>
              <a:ext cx="2069797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不接探测器噪声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~0.25fC</a:t>
              </a:r>
            </a:p>
            <a:p>
              <a:r>
                <a:rPr lang="zh-CN" altLang="en-US" sz="1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接上探测器噪声</a:t>
              </a:r>
              <a:r>
                <a:rPr lang="en-US" altLang="zh-CN" sz="1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~0.35fC</a:t>
              </a:r>
              <a:endPara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dirty="0"/>
            </a:p>
          </p:txBody>
        </p:sp>
      </p:grpSp>
      <p:sp>
        <p:nvSpPr>
          <p:cNvPr id="13" name="矩形 12"/>
          <p:cNvSpPr/>
          <p:nvPr/>
        </p:nvSpPr>
        <p:spPr>
          <a:xfrm>
            <a:off x="6002478" y="1188433"/>
            <a:ext cx="23441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High Gain Shaper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"/>
          <a:stretch/>
        </p:blipFill>
        <p:spPr bwMode="auto">
          <a:xfrm>
            <a:off x="5486400" y="1528763"/>
            <a:ext cx="3130415" cy="23613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直接箭头连接符 14"/>
          <p:cNvCxnSpPr/>
          <p:nvPr/>
        </p:nvCxnSpPr>
        <p:spPr bwMode="auto">
          <a:xfrm flipH="1">
            <a:off x="6430425" y="2974645"/>
            <a:ext cx="492367" cy="27554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6808719" y="2630078"/>
            <a:ext cx="1002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140fC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1"/>
          <a:stretch/>
        </p:blipFill>
        <p:spPr bwMode="auto">
          <a:xfrm>
            <a:off x="5508530" y="4169569"/>
            <a:ext cx="3086153" cy="23612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直接箭头连接符 16"/>
          <p:cNvCxnSpPr/>
          <p:nvPr/>
        </p:nvCxnSpPr>
        <p:spPr bwMode="auto">
          <a:xfrm>
            <a:off x="7051606" y="5908283"/>
            <a:ext cx="878672" cy="424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6259904" y="5677451"/>
            <a:ext cx="10499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500fC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75998" y="3852144"/>
            <a:ext cx="2270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Low Gain Shaper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64788" y="4236728"/>
            <a:ext cx="1582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噪声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RMS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2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992768" y="4270098"/>
            <a:ext cx="3863643" cy="2146123"/>
          </a:xfrm>
        </p:spPr>
        <p:txBody>
          <a:bodyPr/>
          <a:lstStyle/>
          <a:p>
            <a:r>
              <a:rPr lang="zh-CN" altLang="en-US" dirty="0" smtClean="0"/>
              <a:t>通道间一致性测试</a:t>
            </a:r>
            <a:endParaRPr lang="en-US" altLang="zh-CN" dirty="0"/>
          </a:p>
          <a:p>
            <a:pPr lvl="1"/>
            <a:r>
              <a:rPr lang="zh-CN" altLang="en-US" dirty="0"/>
              <a:t>通道</a:t>
            </a:r>
            <a:r>
              <a:rPr lang="zh-CN" altLang="en-US" dirty="0" smtClean="0"/>
              <a:t>不一致性是影响分辨率的主要因素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最小可分辨电荷量</a:t>
            </a:r>
            <a:r>
              <a:rPr lang="en-US" altLang="zh-CN" dirty="0" smtClean="0"/>
              <a:t>2fC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通道间不一致性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3" y="3799967"/>
            <a:ext cx="4496516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1042108" y="3624723"/>
            <a:ext cx="252999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小信号情况下刻度值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 flipH="1">
            <a:off x="3540596" y="3931259"/>
            <a:ext cx="499731" cy="217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273B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接箭头连接符 7"/>
          <p:cNvCxnSpPr/>
          <p:nvPr/>
        </p:nvCxnSpPr>
        <p:spPr bwMode="auto">
          <a:xfrm flipH="1">
            <a:off x="3572814" y="4270099"/>
            <a:ext cx="607123" cy="368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D95319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矩形 9"/>
          <p:cNvSpPr/>
          <p:nvPr/>
        </p:nvSpPr>
        <p:spPr>
          <a:xfrm>
            <a:off x="4125935" y="4471469"/>
            <a:ext cx="648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EDB12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2fC</a:t>
            </a:r>
            <a:endParaRPr lang="zh-CN" altLang="en-US" sz="2400" dirty="0">
              <a:solidFill>
                <a:srgbClr val="EDB12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 bwMode="auto">
          <a:xfrm flipH="1" flipV="1">
            <a:off x="3459919" y="4607413"/>
            <a:ext cx="720018" cy="948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EDB12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矩形 11"/>
          <p:cNvSpPr/>
          <p:nvPr/>
        </p:nvSpPr>
        <p:spPr>
          <a:xfrm>
            <a:off x="4120524" y="3993970"/>
            <a:ext cx="706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D9531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1fC</a:t>
            </a:r>
            <a:endParaRPr lang="zh-CN" altLang="en-US" sz="2400" dirty="0">
              <a:solidFill>
                <a:srgbClr val="D9531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37" y="1173486"/>
            <a:ext cx="3360000" cy="252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788" y="1085490"/>
            <a:ext cx="3840000" cy="288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43365" y="3569134"/>
            <a:ext cx="830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kern="100" dirty="0" smtClean="0">
                <a:solidFill>
                  <a:srgbClr val="0273B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基线</a:t>
            </a:r>
            <a:endParaRPr lang="zh-CN" altLang="en-US" sz="2400" dirty="0">
              <a:solidFill>
                <a:srgbClr val="0273B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3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对象 2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18725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利用调试功能测能谱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探测器联调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93" y="1099577"/>
            <a:ext cx="3723484" cy="2520000"/>
          </a:xfrm>
          <a:prstGeom prst="rect">
            <a:avLst/>
          </a:prstGeom>
        </p:spPr>
      </p:pic>
      <p:sp>
        <p:nvSpPr>
          <p:cNvPr id="28" name="灯片编号占位符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70737" y="3576451"/>
            <a:ext cx="4142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利用片外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8keV 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射线能谱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96" y="3853450"/>
            <a:ext cx="3849281" cy="28869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59197" y="4336266"/>
            <a:ext cx="216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Peak value </a:t>
            </a:r>
            <a:r>
              <a:rPr lang="zh-CN" altLang="en-US" sz="1200" dirty="0" smtClean="0"/>
              <a:t>：</a:t>
            </a:r>
            <a:r>
              <a:rPr lang="en-US" altLang="zh-CN" sz="1200" dirty="0" smtClean="0">
                <a:solidFill>
                  <a:srgbClr val="FF0000"/>
                </a:solidFill>
              </a:rPr>
              <a:t>0.779V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Gain</a:t>
            </a:r>
            <a:r>
              <a:rPr lang="zh-CN" altLang="en-US" sz="1200" dirty="0" smtClean="0">
                <a:solidFill>
                  <a:srgbClr val="FF0000"/>
                </a:solidFill>
              </a:rPr>
              <a:t>～</a:t>
            </a:r>
            <a:r>
              <a:rPr lang="en-US" altLang="zh-CN" sz="1200" dirty="0" smtClean="0">
                <a:solidFill>
                  <a:srgbClr val="FF0000"/>
                </a:solidFill>
              </a:rPr>
              <a:t>7300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" y="4116555"/>
            <a:ext cx="3240000" cy="248222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2984"/>
            <a:ext cx="3240000" cy="24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4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增益均匀性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串扰</a:t>
            </a:r>
            <a:endParaRPr lang="zh-CN" altLang="en-US" dirty="0"/>
          </a:p>
        </p:txBody>
      </p:sp>
      <p:pic>
        <p:nvPicPr>
          <p:cNvPr id="16" name="内容占位符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421" y="1404818"/>
            <a:ext cx="2843012" cy="208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379950" y="3331569"/>
            <a:ext cx="277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pad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幅度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分布三维图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977" y="1130392"/>
            <a:ext cx="3086623" cy="231195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049121" y="1925092"/>
            <a:ext cx="200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RMS/Mean~19.0%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0" r="7143"/>
          <a:stretch>
            <a:fillRect/>
          </a:stretch>
        </p:blipFill>
        <p:spPr>
          <a:xfrm>
            <a:off x="3000497" y="1405778"/>
            <a:ext cx="2541652" cy="192579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141524" y="3331569"/>
            <a:ext cx="2682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pad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幅度分布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62213" y="113039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增益均匀性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50" y="4728198"/>
            <a:ext cx="4867562" cy="123773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62212" y="410104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利用宇宙线测量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563259" y="4978748"/>
            <a:ext cx="2980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当事例击中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后，对相邻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有影响的事例数所占比例为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1.54%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0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方案介绍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GEM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半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数字化读出芯片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读出方案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第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一阶段设计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总结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下一步方案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0.5m × 1mGEM</a:t>
            </a:r>
            <a:r>
              <a:rPr lang="zh-CN" altLang="en-US" dirty="0" smtClean="0"/>
              <a:t>探测器研制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90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读出</a:t>
            </a:r>
            <a:r>
              <a:rPr lang="zh-CN" altLang="en-US" dirty="0" smtClean="0"/>
              <a:t>电子学动态范围</a:t>
            </a:r>
            <a:r>
              <a:rPr lang="en-US" altLang="zh-CN" dirty="0" smtClean="0"/>
              <a:t>2fC~500fC</a:t>
            </a:r>
            <a:endParaRPr lang="en-US" altLang="zh-CN" dirty="0"/>
          </a:p>
          <a:p>
            <a:r>
              <a:rPr lang="zh-CN" altLang="en-US" dirty="0" smtClean="0"/>
              <a:t>通道间增益不均匀性</a:t>
            </a:r>
            <a:r>
              <a:rPr lang="en-US" altLang="zh-CN" dirty="0" smtClean="0"/>
              <a:t>&lt; 1%</a:t>
            </a:r>
          </a:p>
          <a:p>
            <a:r>
              <a:rPr lang="zh-CN" altLang="en-US" dirty="0"/>
              <a:t>验中所用的</a:t>
            </a:r>
            <a:r>
              <a:rPr lang="en-US" altLang="zh-CN" dirty="0"/>
              <a:t>GEM</a:t>
            </a:r>
            <a:r>
              <a:rPr lang="zh-CN" altLang="en-US" dirty="0"/>
              <a:t>探测器的增益的不均匀约为</a:t>
            </a:r>
            <a:r>
              <a:rPr lang="en-US" altLang="zh-CN" dirty="0" smtClean="0"/>
              <a:t>19%</a:t>
            </a:r>
          </a:p>
          <a:p>
            <a:r>
              <a:rPr lang="zh-CN" altLang="en-US" dirty="0" smtClean="0"/>
              <a:t>击中</a:t>
            </a:r>
            <a:r>
              <a:rPr lang="en-US" altLang="zh-CN" dirty="0"/>
              <a:t>pad</a:t>
            </a:r>
            <a:r>
              <a:rPr lang="zh-CN" altLang="en-US" dirty="0"/>
              <a:t>后，对相邻</a:t>
            </a:r>
            <a:r>
              <a:rPr lang="en-US" altLang="zh-CN" dirty="0"/>
              <a:t>pad</a:t>
            </a:r>
            <a:r>
              <a:rPr lang="zh-CN" altLang="en-US" dirty="0"/>
              <a:t>产生影响的</a:t>
            </a:r>
            <a:r>
              <a:rPr lang="zh-CN" altLang="en-US" dirty="0" smtClean="0"/>
              <a:t>事例</a:t>
            </a:r>
            <a:r>
              <a:rPr lang="zh-CN" altLang="en-US" dirty="0"/>
              <a:t>数所占的比例为</a:t>
            </a:r>
            <a:r>
              <a:rPr lang="en-US" altLang="zh-CN" dirty="0" smtClean="0"/>
              <a:t>1.54%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77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/>
          </a:p>
          <a:p>
            <a:r>
              <a:rPr lang="zh-CN" altLang="en-US" dirty="0" smtClean="0"/>
              <a:t>方案介绍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pPr lvl="1"/>
            <a:r>
              <a:rPr lang="zh-CN" altLang="en-US" dirty="0"/>
              <a:t>半</a:t>
            </a:r>
            <a:r>
              <a:rPr lang="zh-CN" altLang="en-US" dirty="0" smtClean="0"/>
              <a:t>数字化读出芯片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读出方案</a:t>
            </a:r>
            <a:endParaRPr lang="en-US" altLang="zh-CN" dirty="0" smtClean="0"/>
          </a:p>
          <a:p>
            <a:pPr lvl="1"/>
            <a:r>
              <a:rPr lang="zh-CN" altLang="en-US" dirty="0"/>
              <a:t>第</a:t>
            </a:r>
            <a:r>
              <a:rPr lang="zh-CN" altLang="en-US" dirty="0" smtClean="0"/>
              <a:t>一阶段设计</a:t>
            </a:r>
            <a:endParaRPr lang="en-US" altLang="zh-CN" dirty="0" smtClean="0"/>
          </a:p>
          <a:p>
            <a:r>
              <a:rPr lang="zh-CN" altLang="en-US" dirty="0" smtClean="0"/>
              <a:t>测试结果</a:t>
            </a:r>
            <a:endParaRPr lang="en-US" altLang="zh-CN" dirty="0" smtClean="0"/>
          </a:p>
          <a:p>
            <a:r>
              <a:rPr lang="zh-CN" altLang="en-US" dirty="0" smtClean="0"/>
              <a:t>总结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下一步方案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0.5m × 1mGEM</a:t>
            </a:r>
            <a:r>
              <a:rPr lang="zh-CN" altLang="en-US" dirty="0" smtClean="0"/>
              <a:t>探测器研制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51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50cm*100cm</a:t>
            </a:r>
            <a:r>
              <a:rPr lang="zh-CN" altLang="en-US" dirty="0" smtClean="0"/>
              <a:t>探测器设计</a:t>
            </a:r>
            <a:endParaRPr lang="zh-CN" altLang="en-US" dirty="0"/>
          </a:p>
        </p:txBody>
      </p:sp>
      <p:sp>
        <p:nvSpPr>
          <p:cNvPr id="4" name="TextBox 10"/>
          <p:cNvSpPr txBox="1">
            <a:spLocks noChangeArrowheads="1"/>
          </p:cNvSpPr>
          <p:nvPr/>
        </p:nvSpPr>
        <p:spPr bwMode="auto">
          <a:xfrm>
            <a:off x="233120" y="1396004"/>
            <a:ext cx="4426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B050"/>
                </a:solidFill>
                <a:latin typeface="+mn-ea"/>
                <a:ea typeface="+mn-ea"/>
              </a:rPr>
              <a:t>单层</a:t>
            </a:r>
            <a:r>
              <a:rPr lang="en-US" altLang="zh-CN" sz="1600" b="1" dirty="0">
                <a:solidFill>
                  <a:srgbClr val="00B050"/>
                </a:solidFill>
                <a:latin typeface="+mn-ea"/>
                <a:ea typeface="+mn-ea"/>
              </a:rPr>
              <a:t>GEM</a:t>
            </a:r>
            <a:r>
              <a:rPr lang="zh-CN" altLang="en-US" sz="1600" b="1" dirty="0">
                <a:solidFill>
                  <a:srgbClr val="00B050"/>
                </a:solidFill>
                <a:latin typeface="+mn-ea"/>
                <a:ea typeface="+mn-ea"/>
              </a:rPr>
              <a:t>膜</a:t>
            </a:r>
            <a:r>
              <a:rPr lang="zh-CN" altLang="en-US" sz="1600" b="1" dirty="0" smtClean="0">
                <a:solidFill>
                  <a:srgbClr val="00B050"/>
                </a:solidFill>
                <a:latin typeface="+mn-ea"/>
                <a:ea typeface="+mn-ea"/>
              </a:rPr>
              <a:t>在张力、重力及电场力下</a:t>
            </a:r>
            <a:r>
              <a:rPr lang="zh-CN" altLang="en-US" sz="1600" b="1" dirty="0">
                <a:solidFill>
                  <a:srgbClr val="00B050"/>
                </a:solidFill>
                <a:latin typeface="+mn-ea"/>
                <a:ea typeface="+mn-ea"/>
              </a:rPr>
              <a:t>垂直</a:t>
            </a:r>
            <a:r>
              <a:rPr lang="zh-CN" altLang="en-US" sz="1600" b="1" dirty="0" smtClean="0">
                <a:solidFill>
                  <a:srgbClr val="00B050"/>
                </a:solidFill>
                <a:latin typeface="+mn-ea"/>
                <a:ea typeface="+mn-ea"/>
              </a:rPr>
              <a:t>形变图</a:t>
            </a:r>
            <a:endParaRPr lang="zh-CN" altLang="en-US" sz="1600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81653"/>
            <a:ext cx="4038600" cy="191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内容占位符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27" y="1647826"/>
            <a:ext cx="2893933" cy="191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5"/>
          <p:cNvSpPr txBox="1">
            <a:spLocks noChangeArrowheads="1"/>
          </p:cNvSpPr>
          <p:nvPr/>
        </p:nvSpPr>
        <p:spPr bwMode="auto">
          <a:xfrm>
            <a:off x="6934106" y="3462155"/>
            <a:ext cx="1219200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/>
              <a:t>tension(N/m)</a:t>
            </a:r>
            <a:endParaRPr lang="zh-CN" altLang="en-US" sz="1400" dirty="0"/>
          </a:p>
        </p:txBody>
      </p:sp>
      <p:sp>
        <p:nvSpPr>
          <p:cNvPr id="8" name="文本框 19"/>
          <p:cNvSpPr txBox="1">
            <a:spLocks noChangeArrowheads="1"/>
          </p:cNvSpPr>
          <p:nvPr/>
        </p:nvSpPr>
        <p:spPr bwMode="auto">
          <a:xfrm rot="-5400000">
            <a:off x="4791309" y="1913732"/>
            <a:ext cx="839787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/>
              <a:t>sag(um)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5645314" y="139600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rgbClr val="00B050"/>
                </a:solidFill>
              </a:rPr>
              <a:t>最大形变随张力变化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82700" y="3757777"/>
            <a:ext cx="6565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张力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500N/m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时最大垂直形变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~100um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，相对于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2mm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膜间距可接受。</a:t>
            </a:r>
            <a:endParaRPr lang="en-US" altLang="zh-CN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内容占位符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4175659"/>
            <a:ext cx="3473450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内容占位符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86" y="4175659"/>
            <a:ext cx="3213100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6"/>
          <p:cNvSpPr txBox="1">
            <a:spLocks noChangeArrowheads="1"/>
          </p:cNvSpPr>
          <p:nvPr/>
        </p:nvSpPr>
        <p:spPr bwMode="auto">
          <a:xfrm>
            <a:off x="1531938" y="5131334"/>
            <a:ext cx="173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</a:rPr>
              <a:t>Tension sensor</a:t>
            </a:r>
            <a:endParaRPr lang="zh-CN" altLang="en-US">
              <a:solidFill>
                <a:srgbClr val="0000FF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2443163" y="4786847"/>
            <a:ext cx="73025" cy="433387"/>
          </a:xfrm>
          <a:prstGeom prst="straightConnector1">
            <a:avLst/>
          </a:prstGeom>
          <a:ln>
            <a:solidFill>
              <a:srgbClr val="FFFF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1308100" y="4786847"/>
            <a:ext cx="1047750" cy="44132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981268" y="6341309"/>
            <a:ext cx="4009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张力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500N/m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GEM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膜拉伸量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~2.5mm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33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探测器与电子学集成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1632" name="图片 16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22" y="1376734"/>
            <a:ext cx="7989955" cy="2808364"/>
          </a:xfrm>
          <a:prstGeom prst="rect">
            <a:avLst/>
          </a:prstGeom>
        </p:spPr>
      </p:pic>
      <p:sp>
        <p:nvSpPr>
          <p:cNvPr id="1634" name="矩形 1633"/>
          <p:cNvSpPr/>
          <p:nvPr/>
        </p:nvSpPr>
        <p:spPr>
          <a:xfrm>
            <a:off x="3492703" y="4138043"/>
            <a:ext cx="2700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DIF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板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可同时处理多条数据链路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35" name="矩形 1634"/>
          <p:cNvSpPr/>
          <p:nvPr/>
        </p:nvSpPr>
        <p:spPr>
          <a:xfrm>
            <a:off x="247263" y="4185098"/>
            <a:ext cx="3159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电子学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ASIC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集成到探测器背面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盲埋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孔工艺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17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E83E7-BF4F-4EA8-89C7-22E627A5D15F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30185" y="3113070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  <a:endParaRPr lang="zh-CN" altLang="en-US" sz="66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053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Backup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E83E7-BF4F-4EA8-89C7-22E627A5D15F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913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芯片自刻度</a:t>
            </a:r>
            <a:endParaRPr lang="en-US" altLang="zh-CN" dirty="0" smtClean="0"/>
          </a:p>
          <a:p>
            <a:pPr lvl="1"/>
            <a:r>
              <a:rPr lang="zh-CN" altLang="en-US" dirty="0"/>
              <a:t>利用芯片比较器测量噪声</a:t>
            </a:r>
            <a:endParaRPr lang="en-US" altLang="zh-CN" dirty="0"/>
          </a:p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用信号发生器通过电容产生电荷</a:t>
            </a:r>
            <a:endParaRPr lang="en-US" altLang="zh-CN" dirty="0"/>
          </a:p>
          <a:p>
            <a:pPr lvl="2"/>
            <a:r>
              <a:rPr lang="zh-CN" altLang="en-US" dirty="0"/>
              <a:t>同时信号发生器产生一个的同频率的时钟信号</a:t>
            </a:r>
            <a:endParaRPr lang="en-US" altLang="zh-CN" dirty="0"/>
          </a:p>
          <a:p>
            <a:pPr lvl="2"/>
            <a:r>
              <a:rPr lang="zh-CN" altLang="en-US" dirty="0"/>
              <a:t>设定一个阈值</a:t>
            </a:r>
            <a:endParaRPr lang="en-US" altLang="zh-CN" dirty="0"/>
          </a:p>
          <a:p>
            <a:pPr lvl="2"/>
            <a:r>
              <a:rPr lang="en-US" altLang="zh-CN" dirty="0"/>
              <a:t>FPGA</a:t>
            </a:r>
            <a:r>
              <a:rPr lang="zh-CN" altLang="en-US" dirty="0"/>
              <a:t>同时计数比较器输出个数和时钟个数</a:t>
            </a:r>
            <a:endParaRPr lang="en-US" altLang="zh-CN" dirty="0"/>
          </a:p>
          <a:p>
            <a:pPr lvl="2"/>
            <a:r>
              <a:rPr lang="zh-CN" altLang="en-US" dirty="0"/>
              <a:t>比值即为该阈值对应的触发率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电子学测试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42" y="4285925"/>
            <a:ext cx="4289077" cy="22320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70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6392" y="1106023"/>
            <a:ext cx="4881961" cy="5172234"/>
          </a:xfrm>
        </p:spPr>
        <p:txBody>
          <a:bodyPr/>
          <a:lstStyle/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不断改变阈值，测量触发率</a:t>
            </a:r>
            <a:endParaRPr lang="en-US" altLang="zh-CN" dirty="0"/>
          </a:p>
          <a:p>
            <a:pPr lvl="2"/>
            <a:r>
              <a:rPr lang="zh-CN" altLang="en-US" dirty="0"/>
              <a:t>得到触发率和阈值关系曲线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物理含义</a:t>
            </a:r>
            <a:endParaRPr lang="en-US" altLang="zh-CN" dirty="0"/>
          </a:p>
          <a:p>
            <a:pPr lvl="2"/>
            <a:r>
              <a:rPr lang="zh-CN" altLang="en-US" dirty="0"/>
              <a:t>幅度分布概率密度累计曲线</a:t>
            </a:r>
            <a:endParaRPr lang="en-US" altLang="zh-CN" dirty="0"/>
          </a:p>
          <a:p>
            <a:pPr lvl="2"/>
            <a:r>
              <a:rPr lang="zh-CN" altLang="en-US" dirty="0"/>
              <a:t>相邻两个阈值做差得到噪声分布</a:t>
            </a:r>
            <a:endParaRPr lang="en-US" altLang="zh-CN" dirty="0"/>
          </a:p>
          <a:p>
            <a:pPr lvl="2"/>
            <a:r>
              <a:rPr lang="en-US" altLang="zh-CN" dirty="0"/>
              <a:t>S</a:t>
            </a:r>
            <a:r>
              <a:rPr lang="zh-CN" altLang="en-US" dirty="0"/>
              <a:t>曲线</a:t>
            </a:r>
            <a:r>
              <a:rPr lang="en-US" altLang="zh-CN" dirty="0"/>
              <a:t>50%</a:t>
            </a:r>
            <a:r>
              <a:rPr lang="zh-CN" altLang="en-US" dirty="0"/>
              <a:t>处对应的阈值即为该电荷量对应的阈值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电子学测试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520704" y="6492875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" r="7143"/>
          <a:stretch/>
        </p:blipFill>
        <p:spPr>
          <a:xfrm>
            <a:off x="5081977" y="609999"/>
            <a:ext cx="4040157" cy="3200133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5645072" y="3385314"/>
            <a:ext cx="3375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645072" y="3313876"/>
            <a:ext cx="337073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645072" y="3242438"/>
            <a:ext cx="337073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645072" y="3171000"/>
            <a:ext cx="33707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645072" y="3104325"/>
            <a:ext cx="3375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S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87" y="4019043"/>
            <a:ext cx="3785276" cy="28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DiffSCur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47" y="4128188"/>
            <a:ext cx="3534595" cy="265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下箭头 12"/>
          <p:cNvSpPr/>
          <p:nvPr/>
        </p:nvSpPr>
        <p:spPr>
          <a:xfrm>
            <a:off x="6213624" y="3666303"/>
            <a:ext cx="437626" cy="79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flipH="1">
            <a:off x="4655237" y="5037358"/>
            <a:ext cx="531455" cy="416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036004" y="36921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阈值电压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8012713" y="3385314"/>
            <a:ext cx="60838" cy="364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425" y="1943774"/>
            <a:ext cx="1751158" cy="7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47263" y="4637834"/>
            <a:ext cx="8229600" cy="1848459"/>
          </a:xfrm>
        </p:spPr>
        <p:txBody>
          <a:bodyPr/>
          <a:lstStyle/>
          <a:p>
            <a:r>
              <a:rPr lang="zh-CN" altLang="en-US" dirty="0" smtClean="0"/>
              <a:t>为</a:t>
            </a:r>
            <a:r>
              <a:rPr lang="en-US" altLang="zh-CN" dirty="0" smtClean="0"/>
              <a:t>CEPC</a:t>
            </a:r>
            <a:r>
              <a:rPr lang="zh-CN" altLang="en-US" dirty="0" smtClean="0"/>
              <a:t>强子量能器提供一种可行的读出方案</a:t>
            </a:r>
            <a:endParaRPr lang="en-US" altLang="zh-CN" dirty="0" smtClean="0"/>
          </a:p>
          <a:p>
            <a:pPr marL="800100" lvl="1" indent="-342900"/>
            <a:r>
              <a:rPr lang="en-US" altLang="zh-CN" dirty="0" smtClean="0"/>
              <a:t>GEM</a:t>
            </a:r>
            <a:r>
              <a:rPr lang="zh-CN" altLang="en-US" dirty="0" smtClean="0"/>
              <a:t>探测器作为灵敏层</a:t>
            </a:r>
            <a:endParaRPr lang="en-US" altLang="zh-CN" dirty="0" smtClean="0"/>
          </a:p>
          <a:p>
            <a:pPr marL="800100" lvl="1" indent="-342900"/>
            <a:r>
              <a:rPr lang="zh-CN" altLang="en-US" dirty="0" smtClean="0"/>
              <a:t>数字读出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单阈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灵敏单元</a:t>
            </a:r>
            <a:r>
              <a:rPr lang="en-US" altLang="zh-CN" dirty="0" smtClean="0"/>
              <a:t>1x1cm</a:t>
            </a:r>
            <a:r>
              <a:rPr lang="en-US" altLang="zh-CN" baseline="30000" dirty="0" smtClean="0"/>
              <a:t>2</a:t>
            </a:r>
            <a:endParaRPr lang="en-US" altLang="zh-CN" baseline="30000" dirty="0" smtClean="0"/>
          </a:p>
          <a:p>
            <a:pPr marL="800100" lvl="1" indent="-342900"/>
            <a:r>
              <a:rPr lang="zh-CN" altLang="en-US" dirty="0" smtClean="0"/>
              <a:t>高能</a:t>
            </a:r>
            <a:r>
              <a:rPr lang="zh-CN" altLang="en-US" dirty="0" smtClean="0"/>
              <a:t>时能量分辨率，使用多阈读出</a:t>
            </a:r>
            <a:endParaRPr lang="en-US" altLang="zh-CN" dirty="0" smtClean="0"/>
          </a:p>
          <a:p>
            <a:pPr marL="800100" lvl="1" indent="-342900"/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496381" y="1115353"/>
            <a:ext cx="5647619" cy="3428571"/>
            <a:chOff x="144232" y="2081529"/>
            <a:chExt cx="5647619" cy="3428571"/>
          </a:xfrm>
        </p:grpSpPr>
        <p:grpSp>
          <p:nvGrpSpPr>
            <p:cNvPr id="7" name="组合 6"/>
            <p:cNvGrpSpPr/>
            <p:nvPr/>
          </p:nvGrpSpPr>
          <p:grpSpPr>
            <a:xfrm>
              <a:off x="144232" y="2081529"/>
              <a:ext cx="5647619" cy="3428571"/>
              <a:chOff x="247263" y="1992766"/>
              <a:chExt cx="5647619" cy="3428571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263" y="1992766"/>
                <a:ext cx="5647619" cy="3428571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3953814" y="1992766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*</a:t>
                </a:r>
                <a:endParaRPr lang="zh-CN" altLang="en-US" dirty="0"/>
              </a:p>
            </p:txBody>
          </p:sp>
        </p:grpSp>
        <p:sp>
          <p:nvSpPr>
            <p:cNvPr id="9" name="椭圆 8"/>
            <p:cNvSpPr/>
            <p:nvPr/>
          </p:nvSpPr>
          <p:spPr>
            <a:xfrm rot="16200000">
              <a:off x="4543936" y="4857195"/>
              <a:ext cx="598349" cy="70746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47263" y="1412514"/>
            <a:ext cx="3265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个能量分辨率好的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取样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型量能器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颗粒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 ASIC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读出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紧凑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薄、大面积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*From ILC CDR Volume IV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67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背景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方案介绍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endParaRPr lang="en-US" altLang="zh-CN" dirty="0" smtClean="0"/>
          </a:p>
          <a:p>
            <a:pPr lvl="1"/>
            <a:r>
              <a:rPr lang="zh-CN" altLang="en-US" dirty="0"/>
              <a:t>半</a:t>
            </a:r>
            <a:r>
              <a:rPr lang="zh-CN" altLang="en-US" dirty="0" smtClean="0"/>
              <a:t>数字化读出芯片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读出方案</a:t>
            </a:r>
            <a:endParaRPr lang="en-US" altLang="zh-CN" dirty="0" smtClean="0"/>
          </a:p>
          <a:p>
            <a:pPr lvl="1"/>
            <a:r>
              <a:rPr lang="zh-CN" altLang="en-US" dirty="0"/>
              <a:t>第</a:t>
            </a:r>
            <a:r>
              <a:rPr lang="zh-CN" altLang="en-US" dirty="0" smtClean="0"/>
              <a:t>一阶段设计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总结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下一步方案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0.5m × 1mGEM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探测器研制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探测器与电子学集成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53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GEM</a:t>
            </a:r>
            <a:r>
              <a:rPr lang="zh-CN" altLang="en-US" dirty="0" smtClean="0"/>
              <a:t>探测器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1447852"/>
            <a:ext cx="1704941" cy="227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6" y="3732872"/>
            <a:ext cx="2857682" cy="219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164179" y="1722143"/>
            <a:ext cx="242728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b="1" dirty="0" smtClean="0">
                <a:solidFill>
                  <a:srgbClr val="233DFF"/>
                </a:solidFill>
                <a:latin typeface="+mn-lt"/>
                <a:cs typeface="Times New Roman" panose="02020603050405020304" pitchFamily="18" charset="0"/>
              </a:rPr>
              <a:t>典型的几何结构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</a:t>
            </a:r>
          </a:p>
          <a:p>
            <a:pPr>
              <a:defRPr/>
            </a:pP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Cu:	t = 5µm </a:t>
            </a:r>
          </a:p>
          <a:p>
            <a:pPr>
              <a:defRPr/>
            </a:pP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Kapton:	T = 50µm </a:t>
            </a:r>
          </a:p>
          <a:p>
            <a:pPr>
              <a:defRPr/>
            </a:pPr>
            <a:r>
              <a:rPr lang="zh-CN" altLang="en-US" sz="1600" b="1" dirty="0" smtClean="0">
                <a:solidFill>
                  <a:srgbClr val="233DFF"/>
                </a:solidFill>
                <a:latin typeface="+mn-lt"/>
              </a:rPr>
              <a:t>孔径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	d = 60µm</a:t>
            </a:r>
          </a:p>
          <a:p>
            <a:pPr>
              <a:defRPr/>
            </a:pP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                 	D = 80µm </a:t>
            </a:r>
          </a:p>
          <a:p>
            <a:pPr>
              <a:defRPr/>
            </a:pPr>
            <a:r>
              <a:rPr lang="zh-CN" altLang="en-US" sz="1600" b="1" dirty="0" smtClean="0">
                <a:solidFill>
                  <a:srgbClr val="233DFF"/>
                </a:solidFill>
                <a:latin typeface="+mn-lt"/>
              </a:rPr>
              <a:t>孔间距</a:t>
            </a:r>
            <a:r>
              <a:rPr lang="en-US" altLang="zh-CN" sz="1600" b="1" dirty="0" smtClean="0">
                <a:solidFill>
                  <a:srgbClr val="233DFF"/>
                </a:solidFill>
                <a:latin typeface="+mn-lt"/>
              </a:rPr>
              <a:t>:	P = 140µm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6" y="1436034"/>
            <a:ext cx="2924140" cy="221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2"/>
          <p:cNvSpPr txBox="1">
            <a:spLocks noChangeArrowheads="1"/>
          </p:cNvSpPr>
          <p:nvPr/>
        </p:nvSpPr>
        <p:spPr bwMode="auto">
          <a:xfrm>
            <a:off x="6154738" y="1057275"/>
            <a:ext cx="3011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solidFill>
                  <a:srgbClr val="FF0000"/>
                </a:solidFill>
              </a:rPr>
              <a:t>1997</a:t>
            </a:r>
            <a:r>
              <a:rPr lang="zh-CN" altLang="en-US" b="1">
                <a:solidFill>
                  <a:srgbClr val="FF0000"/>
                </a:solidFill>
              </a:rPr>
              <a:t>，</a:t>
            </a:r>
            <a:r>
              <a:rPr lang="en-US" altLang="zh-CN" b="1">
                <a:solidFill>
                  <a:srgbClr val="FF0000"/>
                </a:solidFill>
              </a:rPr>
              <a:t>CERN</a:t>
            </a:r>
            <a:r>
              <a:rPr lang="zh-CN" altLang="en-US" b="1">
                <a:solidFill>
                  <a:srgbClr val="FF0000"/>
                </a:solidFill>
              </a:rPr>
              <a:t>，</a:t>
            </a:r>
            <a:r>
              <a:rPr lang="en-US" altLang="zh-CN" b="1">
                <a:solidFill>
                  <a:srgbClr val="FF0000"/>
                </a:solidFill>
              </a:rPr>
              <a:t>F.Sauli</a:t>
            </a:r>
            <a:r>
              <a:rPr lang="zh-CN" altLang="en-US" b="1">
                <a:solidFill>
                  <a:srgbClr val="FF0000"/>
                </a:solidFill>
              </a:rPr>
              <a:t>提出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991" y="3882227"/>
            <a:ext cx="2736165" cy="2078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圆柱形孔电场线图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539" y="3415389"/>
            <a:ext cx="2450129" cy="300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63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30x30cm2</a:t>
            </a:r>
            <a:r>
              <a:rPr lang="zh-CN" altLang="en-US" dirty="0"/>
              <a:t> 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探测器制作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9" y="1608205"/>
            <a:ext cx="5294284" cy="217484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17547" y="1358687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自张</a:t>
            </a:r>
            <a:r>
              <a:rPr lang="zh-CN" altLang="en-US" b="1" dirty="0" smtClean="0"/>
              <a:t>紧工艺示意图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19" y="1425350"/>
            <a:ext cx="2807748" cy="20128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5" y="3595379"/>
            <a:ext cx="4532575" cy="28257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14" y="3659321"/>
            <a:ext cx="2607100" cy="14961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93" y="5050398"/>
            <a:ext cx="1173136" cy="16894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192" y="5155472"/>
            <a:ext cx="1313721" cy="89645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75038" y="3659391"/>
            <a:ext cx="194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66"/>
                </a:solidFill>
              </a:rPr>
              <a:t>探测器一角</a:t>
            </a:r>
            <a:endParaRPr lang="zh-CN" altLang="en-US" b="1" dirty="0">
              <a:solidFill>
                <a:srgbClr val="FFFF66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29969" y="4823601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</a:rPr>
              <a:t>GEM</a:t>
            </a:r>
            <a:r>
              <a:rPr lang="zh-CN" altLang="en-US" b="1" dirty="0" smtClean="0">
                <a:solidFill>
                  <a:srgbClr val="FFFF00"/>
                </a:solidFill>
              </a:rPr>
              <a:t>探测器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5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9698"/>
            <a:ext cx="7154214" cy="517223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MICROROC</a:t>
            </a:r>
            <a:r>
              <a:rPr lang="zh-CN" altLang="en-US" dirty="0" smtClean="0"/>
              <a:t> 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*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半</a:t>
            </a:r>
            <a:r>
              <a:rPr lang="zh-CN" altLang="en-US" dirty="0" smtClean="0"/>
              <a:t>数字化读出芯片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3981275"/>
            <a:ext cx="371901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MICROROC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关键参数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通道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阈读出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阈值由片上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10-bitDAC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最小可分辨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电荷量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2fC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10" y="1953890"/>
            <a:ext cx="1773518" cy="1750386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3781634" y="1283685"/>
            <a:ext cx="5234435" cy="4320000"/>
            <a:chOff x="3582161" y="1514518"/>
            <a:chExt cx="5546700" cy="462093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2161" y="1514518"/>
              <a:ext cx="5546700" cy="4159273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5720530" y="567379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芯片结构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*Developed at IN2P3 by OMEGA/LAL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47264" y="1526518"/>
            <a:ext cx="2879504" cy="1323313"/>
          </a:xfrm>
        </p:spPr>
        <p:txBody>
          <a:bodyPr/>
          <a:lstStyle/>
          <a:p>
            <a:r>
              <a:rPr lang="zh-CN" altLang="en-US" sz="2000" dirty="0" smtClean="0"/>
              <a:t>可扩展读出系统</a:t>
            </a:r>
            <a:r>
              <a:rPr lang="en-US" altLang="zh-CN" sz="2000" dirty="0" smtClean="0"/>
              <a:t>(SRS*)</a:t>
            </a:r>
          </a:p>
          <a:p>
            <a:pPr lvl="1"/>
            <a:r>
              <a:rPr lang="zh-CN" altLang="en-US" sz="1800" dirty="0" smtClean="0"/>
              <a:t>前端板、接口板和数据获取板构成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系统大小可定制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获取系统可复用</a:t>
            </a:r>
            <a:endParaRPr lang="en-US" altLang="zh-CN" sz="1800" dirty="0" smtClean="0"/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读出</a:t>
            </a:r>
            <a:r>
              <a:rPr lang="zh-CN" altLang="en-US" dirty="0" smtClean="0"/>
              <a:t>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05" y="3497964"/>
            <a:ext cx="7200000" cy="2254872"/>
          </a:xfrm>
          <a:prstGeom prst="rect">
            <a:avLst/>
          </a:prstGeom>
        </p:spPr>
      </p:pic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*Developed from CERN RD51 Group</a:t>
            </a:r>
            <a:endParaRPr lang="zh-CN" altLang="en-US" dirty="0"/>
          </a:p>
        </p:txBody>
      </p:sp>
      <p:grpSp>
        <p:nvGrpSpPr>
          <p:cNvPr id="11" name="组合 10"/>
          <p:cNvGrpSpPr>
            <a:grpSpLocks noChangeAspect="1"/>
          </p:cNvGrpSpPr>
          <p:nvPr/>
        </p:nvGrpSpPr>
        <p:grpSpPr>
          <a:xfrm>
            <a:off x="3193500" y="1325809"/>
            <a:ext cx="5760000" cy="1543059"/>
            <a:chOff x="2725494" y="1230406"/>
            <a:chExt cx="6103412" cy="1634678"/>
          </a:xfrm>
        </p:grpSpPr>
        <p:pic>
          <p:nvPicPr>
            <p:cNvPr id="7" name="图片 8" descr="C:\Users\204-2\AppData\Roaming\Tencent\Users\1113160724\QQ\WinTemp\RichOle\6@%}QZ67@(QXFPM@RZ9NE}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5494" y="1263775"/>
              <a:ext cx="3216275" cy="1601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9" descr="C:\Users\204-2\AppData\Roaming\Tencent\Users\1113160724\QQ\WinTemp\RichOle\{CM89A9}3W[IL{IVV2YK8CP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569" y="1230406"/>
              <a:ext cx="2963337" cy="1619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336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结构框图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第一阶段方案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59" y="1699942"/>
            <a:ext cx="7337281" cy="2611219"/>
          </a:xfrm>
          <a:prstGeom prst="rect">
            <a:avLst/>
          </a:prstGeom>
        </p:spPr>
      </p:pic>
      <p:sp>
        <p:nvSpPr>
          <p:cNvPr id="5" name="内容占位符 1"/>
          <p:cNvSpPr txBox="1">
            <a:spLocks/>
          </p:cNvSpPr>
          <p:nvPr/>
        </p:nvSpPr>
        <p:spPr>
          <a:xfrm>
            <a:off x="247263" y="4422317"/>
            <a:ext cx="8229600" cy="1848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Calibri" panose="020F050202020403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/>
            <a:r>
              <a:rPr lang="zh-CN" altLang="en-US" dirty="0" smtClean="0"/>
              <a:t>探测器读出平面与</a:t>
            </a:r>
            <a:r>
              <a:rPr lang="zh-CN" altLang="en-US" dirty="0"/>
              <a:t>前</a:t>
            </a:r>
            <a:r>
              <a:rPr lang="zh-CN" altLang="en-US" dirty="0" smtClean="0"/>
              <a:t>端板分离</a:t>
            </a:r>
            <a:endParaRPr lang="en-US" altLang="zh-CN" dirty="0" smtClean="0"/>
          </a:p>
          <a:p>
            <a:pPr marL="800100" lvl="1" indent="-342900"/>
            <a:r>
              <a:rPr lang="zh-CN" altLang="en-US" dirty="0" smtClean="0"/>
              <a:t>用于验证读出系统功能</a:t>
            </a:r>
            <a:endParaRPr lang="en-US" altLang="zh-CN" dirty="0" smtClean="0"/>
          </a:p>
          <a:p>
            <a:pPr marL="800100" lvl="1" indent="-342900"/>
            <a:r>
              <a:rPr lang="zh-CN" altLang="en-US" dirty="0" smtClean="0"/>
              <a:t>测试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芯片性能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39631-49CD-487E-A955-9C3740CF100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49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王宇_华为奖学金答辩PPT.pptx" id="{01A57A79-951F-47E7-906D-958F6429F581}" vid="{AF661AB3-DFCE-4658-8202-C5637051A80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王宇_华为奖学金答辩PPT.pptx" id="{01A57A79-951F-47E7-906D-958F6429F581}" vid="{9BC8D56B-93F1-4E31-9EA2-E19F747457BD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USTC_GrayAndBlue</Template>
  <TotalTime>443</TotalTime>
  <Words>987</Words>
  <Application>Microsoft Office PowerPoint</Application>
  <PresentationFormat>全屏显示(4:3)</PresentationFormat>
  <Paragraphs>250</Paragraphs>
  <Slides>25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黑体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自定义设计方案</vt:lpstr>
      <vt:lpstr>think-cell Slide</vt:lpstr>
      <vt:lpstr>PowerPoint 演示文稿</vt:lpstr>
      <vt:lpstr>目录</vt:lpstr>
      <vt:lpstr>背景</vt:lpstr>
      <vt:lpstr>目录</vt:lpstr>
      <vt:lpstr>GEM探测器 </vt:lpstr>
      <vt:lpstr>30x30cm2 GEM探测器制作</vt:lpstr>
      <vt:lpstr>半数字化读出芯片</vt:lpstr>
      <vt:lpstr>读出方案</vt:lpstr>
      <vt:lpstr>第一阶段方案</vt:lpstr>
      <vt:lpstr>第一阶段方案</vt:lpstr>
      <vt:lpstr>目录</vt:lpstr>
      <vt:lpstr>芯片阈值测试</vt:lpstr>
      <vt:lpstr>半数字化芯片刻度</vt:lpstr>
      <vt:lpstr>噪声&amp;刻度</vt:lpstr>
      <vt:lpstr>通道间不一致性</vt:lpstr>
      <vt:lpstr>探测器联调</vt:lpstr>
      <vt:lpstr>增益均匀性&amp;串扰</vt:lpstr>
      <vt:lpstr>目录</vt:lpstr>
      <vt:lpstr>总结</vt:lpstr>
      <vt:lpstr>50cm*100cm探测器设计</vt:lpstr>
      <vt:lpstr>探测器与电子学集成</vt:lpstr>
      <vt:lpstr>PowerPoint 演示文稿</vt:lpstr>
      <vt:lpstr>Backup</vt:lpstr>
      <vt:lpstr>电子学测试</vt:lpstr>
      <vt:lpstr>电子学测试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Yu</dc:creator>
  <cp:lastModifiedBy>Wang Yu</cp:lastModifiedBy>
  <cp:revision>38</cp:revision>
  <dcterms:created xsi:type="dcterms:W3CDTF">2017-11-03T08:04:33Z</dcterms:created>
  <dcterms:modified xsi:type="dcterms:W3CDTF">2017-11-09T02:40:10Z</dcterms:modified>
</cp:coreProperties>
</file>